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68" r:id="rId2"/>
    <p:sldId id="256" r:id="rId3"/>
    <p:sldId id="257" r:id="rId4"/>
    <p:sldId id="258" r:id="rId5"/>
    <p:sldId id="259" r:id="rId6"/>
    <p:sldId id="275" r:id="rId7"/>
    <p:sldId id="260" r:id="rId8"/>
    <p:sldId id="271" r:id="rId9"/>
    <p:sldId id="261" r:id="rId10"/>
    <p:sldId id="263" r:id="rId11"/>
    <p:sldId id="277" r:id="rId12"/>
    <p:sldId id="272" r:id="rId13"/>
    <p:sldId id="266" r:id="rId14"/>
    <p:sldId id="264" r:id="rId15"/>
    <p:sldId id="265" r:id="rId16"/>
    <p:sldId id="274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0099"/>
    <a:srgbClr val="FF9900"/>
    <a:srgbClr val="FFFF00"/>
    <a:srgbClr val="0000FF"/>
    <a:srgbClr val="FF0000"/>
    <a:srgbClr val="CC3399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C9470D-2420-4D85-B7CE-BE308F9523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877D8D-B60C-43CE-9740-DDDE5409C38C}" type="slidenum">
              <a:rPr lang="en-US"/>
              <a:pPr/>
              <a:t>17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0B15074-8A1C-4D1A-9814-2254426D00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69CD5-9C85-4454-888D-17D9A0C188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87F9E1-0A14-4511-A9C6-A11BEB903B4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9EF17-C7AD-4863-A8FE-062500B4B8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730D467-9113-4356-9741-634D1C935C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F7589-F3A1-4AD8-B7AE-4B6E10A30F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60304-29F5-42F3-83D1-D321E3D8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F3F7F-5C8F-4AE1-8899-76706A086E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BB14-A97A-4C6E-AC8D-C6F59EB1D8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7A1F4-7457-4308-818C-DB2C561291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92DCA-3761-4B3D-87FC-9D8F804936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B60D297-5DDD-42AF-A64C-72EFD6022D9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6.pn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wmf"/><Relationship Id="rId4" Type="http://schemas.openxmlformats.org/officeDocument/2006/relationships/image" Target="../media/image2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71913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19050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TRƯỜNG TH VÂN KHÁNH ĐÔNG 1</a:t>
            </a:r>
            <a:endParaRPr lang="en-US" sz="3600" kern="10" dirty="0">
              <a:ln w="19050">
                <a:noFill/>
                <a:round/>
                <a:headEnd/>
                <a:tailEnd/>
              </a:ln>
              <a:gradFill rotWithShape="1"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OT58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0" y="152400"/>
            <a:ext cx="9144000" cy="488950"/>
          </a:xfrm>
          <a:prstGeom prst="rect">
            <a:avLst/>
          </a:prstGeom>
          <a:gradFill rotWithShape="1">
            <a:gsLst>
              <a:gs pos="0">
                <a:srgbClr val="00FFFF"/>
              </a:gs>
              <a:gs pos="100000">
                <a:srgbClr val="FF0066"/>
              </a:gs>
            </a:gsLst>
            <a:path path="rect">
              <a:fillToRect r="100000" b="10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600" dirty="0">
                <a:solidFill>
                  <a:srgbClr val="FF0000"/>
                </a:solidFill>
                <a:latin typeface="VNI-Cooper" pitchFamily="2" charset="0"/>
              </a:rPr>
              <a:t>PHOØNG GIAÙO DUÏC - ÑAØO TAÏO HUYEÄN </a:t>
            </a:r>
            <a:r>
              <a:rPr lang="en-US" sz="2600" dirty="0" smtClean="0">
                <a:solidFill>
                  <a:srgbClr val="FF0000"/>
                </a:solidFill>
                <a:latin typeface="VNI-Cooper" pitchFamily="2" charset="0"/>
              </a:rPr>
              <a:t>AN MINH</a:t>
            </a:r>
            <a:endParaRPr lang="en-US" sz="2600" dirty="0">
              <a:solidFill>
                <a:srgbClr val="FF0000"/>
              </a:solidFill>
              <a:latin typeface="VNI-Cooper" pitchFamily="2" charset="0"/>
            </a:endParaRP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990600" y="3810000"/>
            <a:ext cx="7315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2700000" scaled="1"/>
                </a:gradFill>
                <a:effectLst>
                  <a:outerShdw dist="107763" dir="18900000" algn="ctr" rotWithShape="0">
                    <a:srgbClr val="000000">
                      <a:alpha val="50000"/>
                    </a:srgbClr>
                  </a:outerShdw>
                </a:effectLst>
                <a:latin typeface="VNI-Revue"/>
              </a:rPr>
              <a:t>MOÂN KHOA HOÏC LÔÙP 5</a:t>
            </a:r>
          </a:p>
        </p:txBody>
      </p:sp>
      <p:sp>
        <p:nvSpPr>
          <p:cNvPr id="17415" name="WordArt 7" descr="Narrow vertical"/>
          <p:cNvSpPr>
            <a:spLocks noChangeArrowheads="1" noChangeShapeType="1" noTextEdit="1"/>
          </p:cNvSpPr>
          <p:nvPr/>
        </p:nvSpPr>
        <p:spPr bwMode="auto">
          <a:xfrm>
            <a:off x="1295400" y="5048250"/>
            <a:ext cx="6705600" cy="11239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0"/>
              </a:avLst>
            </a:prstTxWarp>
          </a:bodyPr>
          <a:lstStyle/>
          <a:p>
            <a:pPr algn="ctr"/>
            <a:r>
              <a:rPr 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VNI-Vari"/>
              </a:rPr>
              <a:t>NAÊM HOÏC </a:t>
            </a:r>
            <a:r>
              <a:rPr lang="en-US" sz="36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VNI-Vari"/>
              </a:rPr>
              <a:t>2013 </a:t>
            </a:r>
            <a:r>
              <a:rPr lang="en-US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VNI-Vari"/>
              </a:rPr>
              <a:t>- </a:t>
            </a:r>
            <a:r>
              <a:rPr lang="en-US" sz="36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VNI-Vari"/>
              </a:rPr>
              <a:t>2014</a:t>
            </a:r>
            <a:endParaRPr lang="en-US" sz="3600" b="1" kern="10" dirty="0">
              <a:ln w="12700">
                <a:solidFill>
                  <a:srgbClr val="000000"/>
                </a:solidFill>
                <a:round/>
                <a:headEnd/>
                <a:tailE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VNI-Vari"/>
            </a:endParaRPr>
          </a:p>
        </p:txBody>
      </p:sp>
      <p:sp>
        <p:nvSpPr>
          <p:cNvPr id="17416" name="WordArt 8"/>
          <p:cNvSpPr>
            <a:spLocks noChangeArrowheads="1" noChangeShapeType="1" noTextEdit="1"/>
          </p:cNvSpPr>
          <p:nvPr/>
        </p:nvSpPr>
        <p:spPr bwMode="auto">
          <a:xfrm>
            <a:off x="990600" y="952500"/>
            <a:ext cx="71913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600" kern="10" dirty="0">
              <a:ln w="19050">
                <a:noFill/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VNI-Cooper"/>
            </a:endParaRPr>
          </a:p>
        </p:txBody>
      </p:sp>
      <p:sp>
        <p:nvSpPr>
          <p:cNvPr id="17417" name="WordArt 9"/>
          <p:cNvSpPr>
            <a:spLocks noChangeArrowheads="1" noChangeShapeType="1" noTextEdit="1"/>
          </p:cNvSpPr>
          <p:nvPr/>
        </p:nvSpPr>
        <p:spPr bwMode="auto">
          <a:xfrm>
            <a:off x="381000" y="2057400"/>
            <a:ext cx="83820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VNI-Revue"/>
              </a:rPr>
              <a:t>BAØI DÖÏ THI</a:t>
            </a:r>
          </a:p>
        </p:txBody>
      </p:sp>
      <p:sp>
        <p:nvSpPr>
          <p:cNvPr id="17418" name="WordArt 10"/>
          <p:cNvSpPr>
            <a:spLocks noChangeArrowheads="1" noChangeShapeType="1" noTextEdit="1"/>
          </p:cNvSpPr>
          <p:nvPr/>
        </p:nvSpPr>
        <p:spPr bwMode="auto">
          <a:xfrm>
            <a:off x="1066800" y="1066800"/>
            <a:ext cx="71913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TRƯỜNG TH VÂN KHÁNH ĐÔNG 1</a:t>
            </a:r>
            <a:endParaRPr lang="en-US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9" name="WordArt 11"/>
          <p:cNvSpPr>
            <a:spLocks noChangeArrowheads="1" noChangeShapeType="1" noTextEdit="1"/>
          </p:cNvSpPr>
          <p:nvPr/>
        </p:nvSpPr>
        <p:spPr bwMode="auto">
          <a:xfrm>
            <a:off x="990600" y="3810000"/>
            <a:ext cx="7315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107763" dir="18900000" algn="ctr" rotWithShape="0">
                    <a:srgbClr val="000000">
                      <a:alpha val="50000"/>
                    </a:srgbClr>
                  </a:outerShdw>
                </a:effectLst>
                <a:latin typeface="VNI-Revue"/>
              </a:rPr>
              <a:t>MOÂN KHOA HOÏC LÔÙP 5</a:t>
            </a:r>
          </a:p>
        </p:txBody>
      </p:sp>
      <p:pic>
        <p:nvPicPr>
          <p:cNvPr id="14" name="Picture 8" descr="BLUL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-3368675" y="3368675"/>
            <a:ext cx="6858000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8" descr="BLUL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400000">
            <a:off x="5654675" y="3368675"/>
            <a:ext cx="6858000" cy="12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BLUL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0" y="0"/>
            <a:ext cx="91440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BLULIN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 flipV="1">
            <a:off x="0" y="6697663"/>
            <a:ext cx="9144000" cy="16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16" descr="CHUOI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6172200"/>
            <a:ext cx="685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2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17413">
                                            <p:bg/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80425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17413">
                                            <p:bg/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17413">
                                            <p:bg/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1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80425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1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0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3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3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3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23" dur="3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5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 animBg="1"/>
      <p:bldP spid="17418" grpId="0" animBg="1"/>
      <p:bldP spid="17419" grpId="0" animBg="1"/>
      <p:bldP spid="17419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pic>
        <p:nvPicPr>
          <p:cNvPr id="10248" name="Picture 8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124200"/>
            <a:ext cx="2895600" cy="2438400"/>
          </a:xfrm>
          <a:prstGeom prst="rect">
            <a:avLst/>
          </a:prstGeom>
          <a:noFill/>
        </p:spPr>
      </p:pic>
      <p:pic>
        <p:nvPicPr>
          <p:cNvPr id="10249" name="Picture 9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3124200"/>
            <a:ext cx="2895600" cy="2438400"/>
          </a:xfrm>
          <a:prstGeom prst="rect">
            <a:avLst/>
          </a:prstGeom>
          <a:noFill/>
        </p:spPr>
      </p:pic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838200" y="5791200"/>
            <a:ext cx="1447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Hoa táo</a:t>
            </a:r>
          </a:p>
        </p:txBody>
      </p:sp>
      <p:pic>
        <p:nvPicPr>
          <p:cNvPr id="10255" name="Picture 15" descr="hoa thu phan nho con tru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3124200"/>
            <a:ext cx="2895600" cy="2438400"/>
          </a:xfrm>
          <a:prstGeom prst="rect">
            <a:avLst/>
          </a:prstGeom>
          <a:noFill/>
        </p:spPr>
      </p:pic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733800" y="57912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Hoa râm bụt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6705600" y="579120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Hoa trâm ổi</a:t>
            </a:r>
          </a:p>
        </p:txBody>
      </p:sp>
      <p:sp>
        <p:nvSpPr>
          <p:cNvPr id="10261" name="WordArt 21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304800" y="1752600"/>
            <a:ext cx="8458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/>
              <a:t>Một số hoa thụ phấn nhờ côn trùng: </a:t>
            </a:r>
            <a:r>
              <a:rPr lang="en-US" sz="2400">
                <a:solidFill>
                  <a:srgbClr val="0000FF"/>
                </a:solidFill>
              </a:rPr>
              <a:t>hoa mướp, hoa táo, hoa trâm ổi, hoa phượng, hoa râm bụt, hoa cải, hoa mai, hoa tràm, hoa lan, hoa cúc,…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2" grpId="0"/>
      <p:bldP spid="10257" grpId="0"/>
      <p:bldP spid="102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oa thu phan nho con tru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381000"/>
            <a:ext cx="4283075" cy="3124200"/>
          </a:xfrm>
          <a:prstGeom prst="rect">
            <a:avLst/>
          </a:prstGeom>
          <a:noFill/>
        </p:spPr>
      </p:pic>
      <p:pic>
        <p:nvPicPr>
          <p:cNvPr id="30723" name="Picture 3" descr="hoa thu phan nho con trung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8938"/>
            <a:ext cx="4487863" cy="3116262"/>
          </a:xfrm>
          <a:prstGeom prst="rect">
            <a:avLst/>
          </a:prstGeom>
          <a:noFill/>
        </p:spPr>
      </p:pic>
      <p:pic>
        <p:nvPicPr>
          <p:cNvPr id="30724" name="Picture 4" descr="hoa thu phan nho con tru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3505200"/>
            <a:ext cx="4267200" cy="3124200"/>
          </a:xfrm>
          <a:prstGeom prst="rect">
            <a:avLst/>
          </a:prstGeom>
          <a:noFill/>
        </p:spPr>
      </p:pic>
      <p:pic>
        <p:nvPicPr>
          <p:cNvPr id="30725" name="Picture 5" descr="hoa thu phan nho con tru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505200"/>
            <a:ext cx="4495800" cy="3124200"/>
          </a:xfrm>
          <a:prstGeom prst="rect">
            <a:avLst/>
          </a:prstGeom>
          <a:noFill/>
        </p:spPr>
      </p:pic>
      <p:pic>
        <p:nvPicPr>
          <p:cNvPr id="30726" name="Picture 6" descr="Buom_T9_877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4114800"/>
            <a:ext cx="973138" cy="884238"/>
          </a:xfrm>
          <a:prstGeom prst="rect">
            <a:avLst/>
          </a:prstGeom>
          <a:noFill/>
        </p:spPr>
      </p:pic>
      <p:grpSp>
        <p:nvGrpSpPr>
          <p:cNvPr id="30727" name="Group 7"/>
          <p:cNvGrpSpPr>
            <a:grpSpLocks/>
          </p:cNvGrpSpPr>
          <p:nvPr/>
        </p:nvGrpSpPr>
        <p:grpSpPr bwMode="auto">
          <a:xfrm>
            <a:off x="2590800" y="4953000"/>
            <a:ext cx="76200" cy="130175"/>
            <a:chOff x="1383" y="3521"/>
            <a:chExt cx="159" cy="204"/>
          </a:xfrm>
        </p:grpSpPr>
        <p:sp>
          <p:nvSpPr>
            <p:cNvPr id="30728" name="Oval 8"/>
            <p:cNvSpPr>
              <a:spLocks noChangeArrowheads="1"/>
            </p:cNvSpPr>
            <p:nvPr/>
          </p:nvSpPr>
          <p:spPr bwMode="auto">
            <a:xfrm>
              <a:off x="1383" y="3521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29" name="Oval 9"/>
            <p:cNvSpPr>
              <a:spLocks noChangeArrowheads="1"/>
            </p:cNvSpPr>
            <p:nvPr/>
          </p:nvSpPr>
          <p:spPr bwMode="auto">
            <a:xfrm>
              <a:off x="1383" y="3657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30" name="Oval 10"/>
            <p:cNvSpPr>
              <a:spLocks noChangeArrowheads="1"/>
            </p:cNvSpPr>
            <p:nvPr/>
          </p:nvSpPr>
          <p:spPr bwMode="auto">
            <a:xfrm>
              <a:off x="1474" y="3589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</p:grpSp>
      <p:grpSp>
        <p:nvGrpSpPr>
          <p:cNvPr id="30731" name="Group 11"/>
          <p:cNvGrpSpPr>
            <a:grpSpLocks/>
          </p:cNvGrpSpPr>
          <p:nvPr/>
        </p:nvGrpSpPr>
        <p:grpSpPr bwMode="auto">
          <a:xfrm>
            <a:off x="2743200" y="4953000"/>
            <a:ext cx="217488" cy="288925"/>
            <a:chOff x="1383" y="3475"/>
            <a:chExt cx="454" cy="454"/>
          </a:xfrm>
        </p:grpSpPr>
        <p:sp>
          <p:nvSpPr>
            <p:cNvPr id="30732" name="Oval 12"/>
            <p:cNvSpPr>
              <a:spLocks noChangeArrowheads="1"/>
            </p:cNvSpPr>
            <p:nvPr/>
          </p:nvSpPr>
          <p:spPr bwMode="auto">
            <a:xfrm>
              <a:off x="1542" y="3475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33" name="Oval 13"/>
            <p:cNvSpPr>
              <a:spLocks noChangeArrowheads="1"/>
            </p:cNvSpPr>
            <p:nvPr/>
          </p:nvSpPr>
          <p:spPr bwMode="auto">
            <a:xfrm>
              <a:off x="1474" y="3861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34" name="Oval 14"/>
            <p:cNvSpPr>
              <a:spLocks noChangeArrowheads="1"/>
            </p:cNvSpPr>
            <p:nvPr/>
          </p:nvSpPr>
          <p:spPr bwMode="auto">
            <a:xfrm>
              <a:off x="1542" y="3566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35" name="Oval 15"/>
            <p:cNvSpPr>
              <a:spLocks noChangeArrowheads="1"/>
            </p:cNvSpPr>
            <p:nvPr/>
          </p:nvSpPr>
          <p:spPr bwMode="auto">
            <a:xfrm>
              <a:off x="1769" y="3566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36" name="Oval 16"/>
            <p:cNvSpPr>
              <a:spLocks noChangeArrowheads="1"/>
            </p:cNvSpPr>
            <p:nvPr/>
          </p:nvSpPr>
          <p:spPr bwMode="auto">
            <a:xfrm>
              <a:off x="1678" y="3566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37" name="Oval 17"/>
            <p:cNvSpPr>
              <a:spLocks noChangeArrowheads="1"/>
            </p:cNvSpPr>
            <p:nvPr/>
          </p:nvSpPr>
          <p:spPr bwMode="auto">
            <a:xfrm>
              <a:off x="1451" y="3657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38" name="Oval 18"/>
            <p:cNvSpPr>
              <a:spLocks noChangeArrowheads="1"/>
            </p:cNvSpPr>
            <p:nvPr/>
          </p:nvSpPr>
          <p:spPr bwMode="auto">
            <a:xfrm>
              <a:off x="1383" y="3793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</p:grpSp>
      <p:grpSp>
        <p:nvGrpSpPr>
          <p:cNvPr id="30739" name="Group 19"/>
          <p:cNvGrpSpPr>
            <a:grpSpLocks/>
          </p:cNvGrpSpPr>
          <p:nvPr/>
        </p:nvGrpSpPr>
        <p:grpSpPr bwMode="auto">
          <a:xfrm>
            <a:off x="2667000" y="4953000"/>
            <a:ext cx="76200" cy="130175"/>
            <a:chOff x="1383" y="3521"/>
            <a:chExt cx="159" cy="204"/>
          </a:xfrm>
        </p:grpSpPr>
        <p:sp>
          <p:nvSpPr>
            <p:cNvPr id="30740" name="Oval 20"/>
            <p:cNvSpPr>
              <a:spLocks noChangeArrowheads="1"/>
            </p:cNvSpPr>
            <p:nvPr/>
          </p:nvSpPr>
          <p:spPr bwMode="auto">
            <a:xfrm>
              <a:off x="1383" y="3521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41" name="Oval 21"/>
            <p:cNvSpPr>
              <a:spLocks noChangeArrowheads="1"/>
            </p:cNvSpPr>
            <p:nvPr/>
          </p:nvSpPr>
          <p:spPr bwMode="auto">
            <a:xfrm>
              <a:off x="1383" y="3657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42" name="Oval 22"/>
            <p:cNvSpPr>
              <a:spLocks noChangeArrowheads="1"/>
            </p:cNvSpPr>
            <p:nvPr/>
          </p:nvSpPr>
          <p:spPr bwMode="auto">
            <a:xfrm>
              <a:off x="1474" y="3589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</p:grpSp>
      <p:grpSp>
        <p:nvGrpSpPr>
          <p:cNvPr id="30743" name="Group 23"/>
          <p:cNvGrpSpPr>
            <a:grpSpLocks/>
          </p:cNvGrpSpPr>
          <p:nvPr/>
        </p:nvGrpSpPr>
        <p:grpSpPr bwMode="auto">
          <a:xfrm>
            <a:off x="2514600" y="5105400"/>
            <a:ext cx="217488" cy="288925"/>
            <a:chOff x="1383" y="3475"/>
            <a:chExt cx="454" cy="454"/>
          </a:xfrm>
        </p:grpSpPr>
        <p:sp>
          <p:nvSpPr>
            <p:cNvPr id="30744" name="Oval 24"/>
            <p:cNvSpPr>
              <a:spLocks noChangeArrowheads="1"/>
            </p:cNvSpPr>
            <p:nvPr/>
          </p:nvSpPr>
          <p:spPr bwMode="auto">
            <a:xfrm>
              <a:off x="1542" y="3475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45" name="Oval 25"/>
            <p:cNvSpPr>
              <a:spLocks noChangeArrowheads="1"/>
            </p:cNvSpPr>
            <p:nvPr/>
          </p:nvSpPr>
          <p:spPr bwMode="auto">
            <a:xfrm>
              <a:off x="1474" y="3861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46" name="Oval 26"/>
            <p:cNvSpPr>
              <a:spLocks noChangeArrowheads="1"/>
            </p:cNvSpPr>
            <p:nvPr/>
          </p:nvSpPr>
          <p:spPr bwMode="auto">
            <a:xfrm>
              <a:off x="1542" y="3566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47" name="Oval 27"/>
            <p:cNvSpPr>
              <a:spLocks noChangeArrowheads="1"/>
            </p:cNvSpPr>
            <p:nvPr/>
          </p:nvSpPr>
          <p:spPr bwMode="auto">
            <a:xfrm>
              <a:off x="1769" y="3566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48" name="Oval 28"/>
            <p:cNvSpPr>
              <a:spLocks noChangeArrowheads="1"/>
            </p:cNvSpPr>
            <p:nvPr/>
          </p:nvSpPr>
          <p:spPr bwMode="auto">
            <a:xfrm>
              <a:off x="1678" y="3566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49" name="Oval 29"/>
            <p:cNvSpPr>
              <a:spLocks noChangeArrowheads="1"/>
            </p:cNvSpPr>
            <p:nvPr/>
          </p:nvSpPr>
          <p:spPr bwMode="auto">
            <a:xfrm>
              <a:off x="1451" y="3657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  <p:sp>
          <p:nvSpPr>
            <p:cNvPr id="30750" name="Oval 30"/>
            <p:cNvSpPr>
              <a:spLocks noChangeArrowheads="1"/>
            </p:cNvSpPr>
            <p:nvPr/>
          </p:nvSpPr>
          <p:spPr bwMode="auto">
            <a:xfrm>
              <a:off x="1383" y="3793"/>
              <a:ext cx="68" cy="68"/>
            </a:xfrm>
            <a:prstGeom prst="ellipse">
              <a:avLst/>
            </a:prstGeom>
            <a:solidFill>
              <a:srgbClr val="FFDB01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800">
                <a:solidFill>
                  <a:srgbClr val="FFFF00"/>
                </a:solidFill>
                <a:latin typeface=".VnTime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98 -0.03053 C 0.03715 -0.00671 0.0375 0.01735 0.03055 0.04349 C 0.02361 0.06963 0.00538 0.11959 -0.00434 0.12561 C -0.01406 0.13209 -0.01997 0.10086 -0.02813 0.08143 C -0.03629 0.06199 -0.06146 0.03747 -0.05347 0.00763 C -0.04549 -0.02221 -0.01528 -0.07726 0.01944 -0.09808 C 0.05417 -0.1189 0.09236 -0.08351 0.15451 -0.11728 C 0.21667 -0.15082 0.33437 -0.27943 0.39253 -0.30095 C 0.45069 -0.32269 0.46285 -0.22554 0.50364 -0.24798 C 0.54444 -0.27041 0.61927 -0.38284 0.63698 -0.43604 C 0.65469 -0.48924 0.63785 -0.55887 0.61007 -0.56697 C 0.58229 -0.57506 0.52621 -0.52972 0.47031 -0.48462 " pathEditMode="relative" rAng="0" ptsTypes="aaaaaaaaaaaA">
                                      <p:cBhvr>
                                        <p:cTn id="10" dur="5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19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-0.04234 C 0.06111 -0.01851 0.06146 0.00555 0.05451 0.03169 C 0.04757 0.05783 0.02934 0.10779 0.01962 0.11381 C 0.0099 0.12028 0.00399 0.08905 -0.00417 0.06962 C -0.01233 0.05019 -0.0375 0.02567 -0.02951 -0.00417 C -0.02153 -0.03401 0.00868 -0.08906 0.0434 -0.10988 C 0.07813 -0.1307 0.11632 -0.09531 0.17847 -0.12908 C 0.24063 -0.16262 0.35833 -0.29124 0.41649 -0.31275 C 0.47465 -0.33449 0.48681 -0.23734 0.5276 -0.25978 C 0.5684 -0.28222 0.64323 -0.39464 0.66094 -0.44784 C 0.67865 -0.50105 0.66181 -0.57067 0.63403 -0.57877 C 0.60625 -0.58687 0.55017 -0.54153 0.49427 -0.49642 " pathEditMode="relative" rAng="0" ptsTypes="aaaaaaaaaaaA">
                                      <p:cBhvr>
                                        <p:cTn id="12" dur="5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19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496 -0.02059 C 0.04513 0.00324 0.04548 0.0273 0.03854 0.05344 C 0.03159 0.07958 0.01336 0.12954 0.00364 0.13556 C -0.00608 0.14203 -0.01198 0.1108 -0.02014 0.09137 C -0.0283 0.07194 -0.05348 0.04742 -0.04549 0.01758 C -0.0375 -0.01226 -0.0073 -0.06731 0.02743 -0.08813 C 0.06215 -0.10895 0.10034 -0.07356 0.1625 -0.10733 C 0.22465 -0.14087 0.34236 -0.26949 0.40052 -0.291 C 0.45868 -0.31274 0.47083 -0.21559 0.51163 -0.23803 C 0.55243 -0.26047 0.62725 -0.37289 0.64496 -0.42609 C 0.66267 -0.4793 0.64583 -0.54892 0.61805 -0.55702 C 0.59027 -0.56512 0.5342 -0.51978 0.47829 -0.47467 " pathEditMode="relative" rAng="0" ptsTypes="aaaaaaaaaaaA">
                                      <p:cBhvr>
                                        <p:cTn id="14" dur="5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19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61 -0.03123 C 0.05278 -0.00741 0.05313 0.01665 0.04618 0.04279 C 0.03924 0.06893 0.02101 0.11889 0.01129 0.12491 C 0.00157 0.13139 -0.00434 0.10016 -0.0125 0.08073 C -0.02066 0.0613 -0.04583 0.03678 -0.03784 0.00693 C -0.02986 -0.02291 0.00035 -0.07796 0.03507 -0.09878 C 0.0698 -0.1196 0.10799 -0.08421 0.17014 -0.11798 C 0.2323 -0.15152 0.35 -0.28013 0.40816 -0.30165 C 0.46632 -0.32339 0.47848 -0.22624 0.51927 -0.24867 C 0.56007 -0.27111 0.6349 -0.38353 0.65261 -0.43674 C 0.67032 -0.48994 0.65348 -0.55957 0.6257 -0.56767 C 0.59792 -0.57576 0.54184 -0.53042 0.48594 -0.48532 " pathEditMode="relative" rAng="0" ptsTypes="aaaaaaaaaaaA">
                                      <p:cBhvr>
                                        <p:cTn id="16" dur="5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19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996 -0.03169 C 0.07013 -0.00787 0.07048 0.01619 0.06354 0.04233 C 0.05659 0.06847 0.03836 0.11843 0.02864 0.12445 C 0.01892 0.13093 0.01302 0.0997 0.00486 0.08027 C -0.0033 0.06084 -0.02848 0.03632 -0.02049 0.00648 C -0.0125 -0.02337 0.0177 -0.07842 0.05243 -0.09924 C 0.08715 -0.12006 0.12534 -0.08467 0.1875 -0.11844 C 0.24965 -0.15198 0.36736 -0.28059 0.42552 -0.30211 C 0.48368 -0.32385 0.49583 -0.2267 0.53663 -0.24913 C 0.57743 -0.27157 0.65225 -0.38399 0.66996 -0.4372 C 0.68767 -0.4904 0.67083 -0.56003 0.64305 -0.56813 C 0.61527 -0.57622 0.5592 -0.53088 0.50329 -0.48578 " pathEditMode="relative" rAng="0" ptsTypes="aaaaaaaaaaaA">
                                      <p:cBhvr>
                                        <p:cTn id="18" dur="5000" fill="hold"/>
                                        <p:tgtEl>
                                          <p:spTgt spid="307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-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457200" y="1905000"/>
            <a:ext cx="8077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- Một số hoa thụ phấn nhờ gió: </a:t>
            </a:r>
            <a:r>
              <a:rPr lang="en-US" sz="2400">
                <a:solidFill>
                  <a:srgbClr val="0000FF"/>
                </a:solidFill>
              </a:rPr>
              <a:t>hoa lau, hoa sậy, hoa lúa, hoa ngô (bắp), hoa cỏ,….</a:t>
            </a:r>
          </a:p>
        </p:txBody>
      </p:sp>
      <p:pic>
        <p:nvPicPr>
          <p:cNvPr id="22533" name="Picture 5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971800"/>
            <a:ext cx="3962400" cy="2743200"/>
          </a:xfrm>
          <a:prstGeom prst="rect">
            <a:avLst/>
          </a:prstGeom>
          <a:noFill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524000" y="5943600"/>
            <a:ext cx="152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Hoa lau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22538" name="WordArt 10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pic>
        <p:nvPicPr>
          <p:cNvPr id="22539" name="Picture 11" descr="00613_frostedcattails_1600x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971800"/>
            <a:ext cx="4114800" cy="2743200"/>
          </a:xfrm>
          <a:prstGeom prst="rect">
            <a:avLst/>
          </a:prstGeom>
          <a:noFill/>
        </p:spPr>
      </p:pic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5943600" y="5943600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Hoa cỏ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4" grpId="0"/>
      <p:bldP spid="2254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81000" y="13716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-Các loài hoa thụ phấn nhờ côn trùng </a:t>
            </a:r>
            <a:r>
              <a:rPr lang="en-US" sz="2400">
                <a:solidFill>
                  <a:srgbClr val="CC0066"/>
                </a:solidFill>
              </a:rPr>
              <a:t>thường có màu sắc sặc sỡ hoặc hương thơm hấp dẫn côn trùng.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pic>
        <p:nvPicPr>
          <p:cNvPr id="15368" name="Picture 8" descr="o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8" y="2209800"/>
            <a:ext cx="2895600" cy="3048000"/>
          </a:xfrm>
          <a:prstGeom prst="rect">
            <a:avLst/>
          </a:prstGeom>
          <a:noFill/>
        </p:spPr>
      </p:pic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81000" y="2209800"/>
            <a:ext cx="876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99"/>
                </a:solidFill>
              </a:rPr>
              <a:t>-Các loài hoa thụ phấn nhờ gió </a:t>
            </a:r>
            <a:r>
              <a:rPr lang="en-US" sz="2400">
                <a:solidFill>
                  <a:srgbClr val="CC0066"/>
                </a:solidFill>
              </a:rPr>
              <a:t>không có màu sắc đẹp, cánh hoa, đài hoa thường nhỏ hoặc không có</a:t>
            </a:r>
            <a:r>
              <a:rPr lang="en-US" sz="2400">
                <a:solidFill>
                  <a:srgbClr val="000099"/>
                </a:solidFill>
              </a:rPr>
              <a:t>.</a:t>
            </a:r>
            <a:endParaRPr lang="en-US" sz="2400"/>
          </a:p>
        </p:txBody>
      </p:sp>
      <p:pic>
        <p:nvPicPr>
          <p:cNvPr id="15371" name="Picture 11" descr="o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40438" y="2209800"/>
            <a:ext cx="3048000" cy="3048000"/>
          </a:xfrm>
          <a:prstGeom prst="rect">
            <a:avLst/>
          </a:prstGeom>
          <a:noFill/>
        </p:spPr>
      </p:pic>
      <p:pic>
        <p:nvPicPr>
          <p:cNvPr id="15373" name="Picture 13" descr="00613_frostedcattails_1600x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1425" y="3276600"/>
            <a:ext cx="2733675" cy="2667000"/>
          </a:xfrm>
          <a:prstGeom prst="rect">
            <a:avLst/>
          </a:prstGeom>
          <a:noFill/>
        </p:spPr>
      </p:pic>
      <p:pic>
        <p:nvPicPr>
          <p:cNvPr id="15374" name="Picture 14" descr="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5" y="3276600"/>
            <a:ext cx="3048000" cy="2590800"/>
          </a:xfrm>
          <a:prstGeom prst="rect">
            <a:avLst/>
          </a:prstGeom>
          <a:noFill/>
        </p:spPr>
      </p:pic>
      <p:pic>
        <p:nvPicPr>
          <p:cNvPr id="15375" name="Picture 15" descr="hoa thu phan nho con trung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4350" y="2209800"/>
            <a:ext cx="2889250" cy="3048000"/>
          </a:xfrm>
          <a:prstGeom prst="rect">
            <a:avLst/>
          </a:prstGeom>
          <a:noFill/>
        </p:spPr>
      </p:pic>
      <p:pic>
        <p:nvPicPr>
          <p:cNvPr id="15376" name="Picture 16" descr="IMG_043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68650" y="3287713"/>
            <a:ext cx="3048000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4" dur="20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 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33400" y="2209800"/>
            <a:ext cx="77724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       Các em hãy giới thiệu tranh ảnh về các loài hoa (hoặc hoa thật) mà các em đã sưu tầm được ở nhà cho các bạn trong lớp cùng biết về:</a:t>
            </a:r>
          </a:p>
          <a:p>
            <a:pPr>
              <a:spcBef>
                <a:spcPct val="50000"/>
              </a:spcBef>
            </a:pPr>
            <a:r>
              <a:rPr lang="en-US" sz="2400"/>
              <a:t>     </a:t>
            </a:r>
            <a:r>
              <a:rPr lang="en-US" sz="2400">
                <a:solidFill>
                  <a:srgbClr val="0000FF"/>
                </a:solidFill>
              </a:rPr>
              <a:t>? Tên của loài hoa đó là gì?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     ? Hoa thụ phấn nhờ côn trùng hay thụ phấn nhờ gió, hoa có đặc điểm gì nổi bật?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     ? Hoa có lợi ích gì?</a:t>
            </a:r>
          </a:p>
          <a:p>
            <a:pPr>
              <a:spcBef>
                <a:spcPct val="50000"/>
              </a:spcBef>
            </a:pP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57200" y="1676400"/>
            <a:ext cx="205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/>
              <a:t>Hoạt động 4: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914400" y="1828800"/>
            <a:ext cx="75438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u="sng">
                <a:solidFill>
                  <a:srgbClr val="CC0066"/>
                </a:solidFill>
              </a:rPr>
              <a:t>Các em hãy nhắc lại</a:t>
            </a:r>
            <a:r>
              <a:rPr lang="en-US" sz="2400">
                <a:solidFill>
                  <a:srgbClr val="CC0066"/>
                </a:solidFill>
              </a:rPr>
              <a:t>:</a:t>
            </a:r>
          </a:p>
          <a:p>
            <a:pPr>
              <a:spcBef>
                <a:spcPct val="50000"/>
              </a:spcBef>
            </a:pPr>
            <a:r>
              <a:rPr lang="en-US" sz="2400"/>
              <a:t>-Một số loài hoa thụ phấn nhờ côn trùng, một số loài hoa thụ phấn nhờ gió và nêu đặc điểm nổi bật của chúng.</a:t>
            </a:r>
          </a:p>
        </p:txBody>
      </p:sp>
      <p:sp>
        <p:nvSpPr>
          <p:cNvPr id="12296" name="WordArt 8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11163" y="1600200"/>
            <a:ext cx="881856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en-US" sz="2400"/>
              <a:t>Một số hoa thụ phấn nhờ côn trùng: </a:t>
            </a:r>
            <a:r>
              <a:rPr lang="en-US" sz="2400">
                <a:solidFill>
                  <a:srgbClr val="0000FF"/>
                </a:solidFill>
              </a:rPr>
              <a:t>hoa mướp, hoa táo, hoa trâm ổi, hoa phượng, hoa râm bụt, hoa cải, hoa mai, hoa tràm, hoa lan, hoa cúc,…</a:t>
            </a:r>
            <a:r>
              <a:rPr lang="en-US" sz="2400">
                <a:solidFill>
                  <a:srgbClr val="CC0066"/>
                </a:solidFill>
              </a:rPr>
              <a:t>thường có màu sắc sặc sỡ hoặc hương thơm hấp dẫn côn trùng.</a:t>
            </a: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81000" y="3124200"/>
            <a:ext cx="8534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/>
              <a:t>- Một số hoa thụ phấn nhờ gió: </a:t>
            </a:r>
            <a:r>
              <a:rPr lang="en-US" sz="2400">
                <a:solidFill>
                  <a:srgbClr val="0000FF"/>
                </a:solidFill>
              </a:rPr>
              <a:t>hoa lau, hoa sậy, hoa lúa, hoa ngô (bắp), hoa cỏ,…. </a:t>
            </a:r>
            <a:r>
              <a:rPr lang="en-US" sz="2400">
                <a:solidFill>
                  <a:srgbClr val="CC0066"/>
                </a:solidFill>
              </a:rPr>
              <a:t>không có màu sắc đẹp, cánh hoa, đài hoa thường nhỏ hoặc không có</a:t>
            </a:r>
            <a:r>
              <a:rPr lang="en-US" sz="2400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12300" name="AutoShape 12"/>
          <p:cNvSpPr>
            <a:spLocks noChangeArrowheads="1"/>
          </p:cNvSpPr>
          <p:nvPr/>
        </p:nvSpPr>
        <p:spPr bwMode="auto">
          <a:xfrm>
            <a:off x="533400" y="4419600"/>
            <a:ext cx="7924800" cy="2286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8575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Có rất nhiều loài hoa đẹp, mỗi loài hoa đều có những </a:t>
            </a:r>
          </a:p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lợi ích riêng, các em hãy biết vun trồng, chăm sóc, </a:t>
            </a:r>
          </a:p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bảo vệ chúng, để chúng luôn mang lại </a:t>
            </a:r>
          </a:p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những lợi ích cho con người.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/>
      <p:bldP spid="12295" grpId="1"/>
      <p:bldP spid="12298" grpId="0"/>
      <p:bldP spid="1230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57200" y="2514600"/>
            <a:ext cx="80772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u="sng">
                <a:solidFill>
                  <a:srgbClr val="0000FF"/>
                </a:solidFill>
              </a:rPr>
              <a:t>VỀ NHÀ:</a:t>
            </a:r>
          </a:p>
          <a:p>
            <a:pPr>
              <a:spcBef>
                <a:spcPct val="50000"/>
              </a:spcBef>
            </a:pPr>
            <a:r>
              <a:rPr lang="en-US" sz="2400"/>
              <a:t>     Các em xem lại bài, tìm hiểu về sự thụ phấn của các loài hoa và chuẩn bị bài sau: “</a:t>
            </a:r>
            <a:r>
              <a:rPr lang="en-US" sz="2400" b="1" i="1">
                <a:solidFill>
                  <a:srgbClr val="FF0000"/>
                </a:solidFill>
              </a:rPr>
              <a:t>Cây con mọc lên từ hạt</a:t>
            </a:r>
            <a:r>
              <a:rPr lang="en-US" sz="2400"/>
              <a:t>”.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26630" name="WordArt 6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OFFOB0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936875"/>
            <a:ext cx="3962400" cy="3181350"/>
          </a:xfrm>
          <a:prstGeom prst="rect">
            <a:avLst/>
          </a:prstGeom>
          <a:noFill/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676400" y="1600200"/>
            <a:ext cx="6019800" cy="132343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err="1">
                <a:latin typeface=".VnArial" pitchFamily="34" charset="0"/>
              </a:rPr>
              <a:t>Chóc</a:t>
            </a:r>
            <a:r>
              <a:rPr lang="en-US" sz="4000" dirty="0">
                <a:latin typeface=".VnArial" pitchFamily="34" charset="0"/>
              </a:rPr>
              <a:t> </a:t>
            </a:r>
            <a:r>
              <a:rPr lang="en-US" sz="4000" dirty="0" err="1">
                <a:latin typeface=".VnArial" pitchFamily="34" charset="0"/>
              </a:rPr>
              <a:t>c¸c</a:t>
            </a:r>
            <a:r>
              <a:rPr lang="en-US" sz="4000" dirty="0">
                <a:latin typeface=".VnArial" pitchFamily="34" charset="0"/>
              </a:rPr>
              <a:t> </a:t>
            </a:r>
            <a:r>
              <a:rPr lang="en-US" sz="4000" dirty="0" err="1">
                <a:latin typeface=".VnArial" pitchFamily="34" charset="0"/>
              </a:rPr>
              <a:t>em</a:t>
            </a:r>
            <a:r>
              <a:rPr lang="en-US" sz="4000" dirty="0">
                <a:latin typeface=".VnArial" pitchFamily="34" charset="0"/>
              </a:rPr>
              <a:t> </a:t>
            </a:r>
            <a:r>
              <a:rPr lang="en-US" sz="4000" dirty="0" err="1">
                <a:latin typeface=".VnArial" pitchFamily="34" charset="0"/>
              </a:rPr>
              <a:t>häc</a:t>
            </a:r>
            <a:r>
              <a:rPr lang="en-US" sz="4000" dirty="0">
                <a:latin typeface=".VnArial" pitchFamily="34" charset="0"/>
              </a:rPr>
              <a:t> </a:t>
            </a:r>
            <a:r>
              <a:rPr lang="en-US" sz="4000" dirty="0" err="1">
                <a:latin typeface=".VnArial" pitchFamily="34" charset="0"/>
              </a:rPr>
              <a:t>sinh</a:t>
            </a:r>
            <a:r>
              <a:rPr lang="en-US" sz="4000" dirty="0">
                <a:latin typeface=".VnArial" pitchFamily="34" charset="0"/>
              </a:rPr>
              <a:t> </a:t>
            </a:r>
            <a:r>
              <a:rPr lang="en-US" sz="4000" dirty="0" smtClean="0">
                <a:latin typeface=".VnArial" pitchFamily="34" charset="0"/>
              </a:rPr>
              <a:t>    </a:t>
            </a:r>
            <a:r>
              <a:rPr lang="en-US" sz="4000" dirty="0" err="1" smtClean="0">
                <a:latin typeface=".VnArial" pitchFamily="34" charset="0"/>
              </a:rPr>
              <a:t>häc</a:t>
            </a:r>
            <a:r>
              <a:rPr lang="en-US" sz="4000" dirty="0" smtClean="0">
                <a:latin typeface=".VnArial" pitchFamily="34" charset="0"/>
              </a:rPr>
              <a:t> </a:t>
            </a:r>
            <a:r>
              <a:rPr lang="en-US" sz="4000" dirty="0" err="1">
                <a:latin typeface=".VnArial" pitchFamily="34" charset="0"/>
              </a:rPr>
              <a:t>tËp</a:t>
            </a:r>
            <a:r>
              <a:rPr lang="en-US" sz="4000" dirty="0">
                <a:latin typeface=".VnArial" pitchFamily="34" charset="0"/>
              </a:rPr>
              <a:t> </a:t>
            </a:r>
            <a:r>
              <a:rPr lang="en-US" sz="4000" dirty="0" err="1">
                <a:latin typeface=".VnArial" pitchFamily="34" charset="0"/>
              </a:rPr>
              <a:t>tèt</a:t>
            </a:r>
            <a:r>
              <a:rPr lang="en-US" sz="4000" dirty="0">
                <a:latin typeface=".VnMystical" pitchFamily="34" charset="0"/>
              </a:rPr>
              <a:t>!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0" y="457200"/>
            <a:ext cx="91440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500" b="1"/>
              <a:t>GIỜ HỌC ĐẾN ĐÂY KẾT THÚC</a:t>
            </a:r>
          </a:p>
        </p:txBody>
      </p:sp>
      <p:pic>
        <p:nvPicPr>
          <p:cNvPr id="23558" name="Picture 6" descr="690739pesbqr6dqw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200400"/>
            <a:ext cx="3557588" cy="1981200"/>
          </a:xfrm>
          <a:prstGeom prst="rect">
            <a:avLst/>
          </a:prstGeom>
          <a:noFill/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00" y="5181600"/>
            <a:ext cx="1524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562600"/>
            <a:ext cx="2133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1" name="Picture 9" descr="690739pesbqr6dqw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76600"/>
            <a:ext cx="3557588" cy="1679575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0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  <p:bldP spid="235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838200" y="0"/>
            <a:ext cx="7924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i="1" dirty="0" err="1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en-US" sz="2000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000" b="1" u="sng" dirty="0" err="1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447800" y="1143000"/>
            <a:ext cx="5410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solidFill>
                  <a:srgbClr val="000099"/>
                </a:solidFill>
              </a:rPr>
              <a:t> </a:t>
            </a:r>
            <a:r>
              <a:rPr lang="en-US" sz="2800" u="sng" dirty="0" err="1">
                <a:solidFill>
                  <a:srgbClr val="000099"/>
                </a:solidFill>
              </a:rPr>
              <a:t>Kiểm</a:t>
            </a:r>
            <a:r>
              <a:rPr lang="en-US" sz="2800" u="sng" dirty="0">
                <a:solidFill>
                  <a:srgbClr val="000099"/>
                </a:solidFill>
              </a:rPr>
              <a:t> </a:t>
            </a:r>
            <a:r>
              <a:rPr lang="en-US" sz="2800" u="sng" dirty="0" err="1">
                <a:solidFill>
                  <a:srgbClr val="000099"/>
                </a:solidFill>
              </a:rPr>
              <a:t>tra</a:t>
            </a:r>
            <a:r>
              <a:rPr lang="en-US" sz="2800" u="sng" dirty="0">
                <a:solidFill>
                  <a:srgbClr val="000099"/>
                </a:solidFill>
              </a:rPr>
              <a:t> </a:t>
            </a:r>
            <a:r>
              <a:rPr lang="en-US" sz="2800" u="sng" dirty="0" err="1">
                <a:solidFill>
                  <a:srgbClr val="000099"/>
                </a:solidFill>
              </a:rPr>
              <a:t>bài</a:t>
            </a:r>
            <a:r>
              <a:rPr lang="en-US" sz="2800" u="sng" dirty="0">
                <a:solidFill>
                  <a:srgbClr val="000099"/>
                </a:solidFill>
              </a:rPr>
              <a:t> </a:t>
            </a:r>
            <a:r>
              <a:rPr lang="en-US" sz="2800" u="sng" dirty="0" err="1">
                <a:solidFill>
                  <a:srgbClr val="000099"/>
                </a:solidFill>
              </a:rPr>
              <a:t>cũ</a:t>
            </a:r>
            <a:r>
              <a:rPr lang="en-US" sz="2800" dirty="0">
                <a:solidFill>
                  <a:srgbClr val="000099"/>
                </a:solidFill>
              </a:rPr>
              <a:t>: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81000" y="1600200"/>
            <a:ext cx="876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  Chỉ và nêu tên các bộ phận của nhị và nhụy trên sơ đồ sau:</a:t>
            </a:r>
          </a:p>
        </p:txBody>
      </p:sp>
      <p:sp>
        <p:nvSpPr>
          <p:cNvPr id="2122" name="Text Box 74"/>
          <p:cNvSpPr txBox="1">
            <a:spLocks noChangeArrowheads="1"/>
          </p:cNvSpPr>
          <p:nvPr/>
        </p:nvSpPr>
        <p:spPr bwMode="auto">
          <a:xfrm>
            <a:off x="4038600" y="2286000"/>
            <a:ext cx="1371600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>
                <a:solidFill>
                  <a:srgbClr val="0000FF"/>
                </a:solidFill>
              </a:rPr>
              <a:t>Bao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phấn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2123" name="Picture 75" descr="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743200"/>
            <a:ext cx="3733800" cy="3887788"/>
          </a:xfrm>
          <a:prstGeom prst="rect">
            <a:avLst/>
          </a:prstGeom>
          <a:noFill/>
        </p:spPr>
      </p:pic>
      <p:sp>
        <p:nvSpPr>
          <p:cNvPr id="2124" name="Text Box 76"/>
          <p:cNvSpPr txBox="1">
            <a:spLocks noChangeArrowheads="1"/>
          </p:cNvSpPr>
          <p:nvPr/>
        </p:nvSpPr>
        <p:spPr bwMode="auto">
          <a:xfrm>
            <a:off x="2133600" y="2667000"/>
            <a:ext cx="1546225" cy="406400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</a:rPr>
              <a:t>Đầu nhụy</a:t>
            </a:r>
          </a:p>
        </p:txBody>
      </p:sp>
      <p:sp>
        <p:nvSpPr>
          <p:cNvPr id="2125" name="Text Box 77"/>
          <p:cNvSpPr txBox="1">
            <a:spLocks noChangeArrowheads="1"/>
          </p:cNvSpPr>
          <p:nvPr/>
        </p:nvSpPr>
        <p:spPr bwMode="auto">
          <a:xfrm>
            <a:off x="2314575" y="3829050"/>
            <a:ext cx="15240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0000FF"/>
                </a:solidFill>
              </a:rPr>
              <a:t>Ống phấn</a:t>
            </a:r>
          </a:p>
        </p:txBody>
      </p:sp>
      <p:sp>
        <p:nvSpPr>
          <p:cNvPr id="2127" name="Text Box 79"/>
          <p:cNvSpPr txBox="1">
            <a:spLocks noChangeArrowheads="1"/>
          </p:cNvSpPr>
          <p:nvPr/>
        </p:nvSpPr>
        <p:spPr bwMode="auto">
          <a:xfrm>
            <a:off x="1219200" y="4772025"/>
            <a:ext cx="12954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Bầu nhụy</a:t>
            </a:r>
          </a:p>
        </p:txBody>
      </p:sp>
      <p:sp>
        <p:nvSpPr>
          <p:cNvPr id="2128" name="Text Box 80"/>
          <p:cNvSpPr txBox="1">
            <a:spLocks noChangeArrowheads="1"/>
          </p:cNvSpPr>
          <p:nvPr/>
        </p:nvSpPr>
        <p:spPr bwMode="auto">
          <a:xfrm>
            <a:off x="1724025" y="5438775"/>
            <a:ext cx="8382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Noãn</a:t>
            </a:r>
          </a:p>
        </p:txBody>
      </p:sp>
      <p:sp>
        <p:nvSpPr>
          <p:cNvPr id="2129" name="Text Box 81"/>
          <p:cNvSpPr txBox="1">
            <a:spLocks noChangeArrowheads="1"/>
          </p:cNvSpPr>
          <p:nvPr/>
        </p:nvSpPr>
        <p:spPr bwMode="auto">
          <a:xfrm>
            <a:off x="5715000" y="4343400"/>
            <a:ext cx="11430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Chỉ nhị</a:t>
            </a:r>
            <a:endParaRPr lang="en-US"/>
          </a:p>
        </p:txBody>
      </p:sp>
      <p:sp>
        <p:nvSpPr>
          <p:cNvPr id="2130" name="Text Box 82"/>
          <p:cNvSpPr txBox="1">
            <a:spLocks noChangeArrowheads="1"/>
          </p:cNvSpPr>
          <p:nvPr/>
        </p:nvSpPr>
        <p:spPr bwMode="auto">
          <a:xfrm>
            <a:off x="2085975" y="4314825"/>
            <a:ext cx="990600" cy="3762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0000FF"/>
                </a:solidFill>
              </a:rPr>
              <a:t>Chỉ nhị</a:t>
            </a:r>
          </a:p>
        </p:txBody>
      </p:sp>
      <p:sp>
        <p:nvSpPr>
          <p:cNvPr id="2131" name="Line 83"/>
          <p:cNvSpPr>
            <a:spLocks noChangeShapeType="1"/>
          </p:cNvSpPr>
          <p:nvPr/>
        </p:nvSpPr>
        <p:spPr bwMode="auto">
          <a:xfrm>
            <a:off x="3657600" y="2895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2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4" grpId="0"/>
      <p:bldP spid="2055" grpId="0"/>
      <p:bldP spid="2122" grpId="0" animBg="1"/>
      <p:bldP spid="2124" grpId="0" animBg="1"/>
      <p:bldP spid="2125" grpId="0" animBg="1"/>
      <p:bldP spid="2127" grpId="0" animBg="1"/>
      <p:bldP spid="2128" grpId="0" animBg="1"/>
      <p:bldP spid="2129" grpId="0" animBg="1"/>
      <p:bldP spid="2130" grpId="0" animBg="1"/>
      <p:bldP spid="21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52400" y="1905000"/>
            <a:ext cx="8534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1/</a:t>
            </a:r>
            <a:r>
              <a:rPr lang="en-US" sz="2000"/>
              <a:t> Hiện tượng đầu nhụy nhận được những hạt phấn của nhị gọi là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</a:t>
            </a:r>
            <a:r>
              <a:rPr lang="en-US" sz="2000">
                <a:solidFill>
                  <a:srgbClr val="0000FF"/>
                </a:solidFill>
              </a:rPr>
              <a:t>a) Sự thụ phấn		b) Sự thụ tinh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100013" y="2819400"/>
            <a:ext cx="858678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2/</a:t>
            </a:r>
            <a:r>
              <a:rPr lang="en-US" sz="2000"/>
              <a:t> Hiện tượng tế bào sinh dục đực ở đầu ống phấn kết hợp với tế bào sinh dục cái của noãn gọi là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</a:t>
            </a:r>
            <a:r>
              <a:rPr lang="en-US" sz="2000">
                <a:solidFill>
                  <a:srgbClr val="0000FF"/>
                </a:solidFill>
              </a:rPr>
              <a:t>a) Sự thụ phấn		b) Sự thụ tinh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76200" y="3962400"/>
            <a:ext cx="5181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3/</a:t>
            </a:r>
            <a:r>
              <a:rPr lang="en-US" sz="2000"/>
              <a:t> Hợp tử phát triển thành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</a:t>
            </a:r>
            <a:r>
              <a:rPr lang="en-US" sz="2000">
                <a:solidFill>
                  <a:srgbClr val="0000FF"/>
                </a:solidFill>
              </a:rPr>
              <a:t>a) Hạt 			b) Phôi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98425" y="4876800"/>
            <a:ext cx="51816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4/</a:t>
            </a:r>
            <a:r>
              <a:rPr lang="en-US" sz="2000"/>
              <a:t> Noãn phát triển thành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</a:t>
            </a:r>
            <a:r>
              <a:rPr lang="en-US" sz="2000">
                <a:solidFill>
                  <a:srgbClr val="0000FF"/>
                </a:solidFill>
              </a:rPr>
              <a:t>a) Hạt			b) Quả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98425" y="5791200"/>
            <a:ext cx="4953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</a:rPr>
              <a:t>5/</a:t>
            </a:r>
            <a:r>
              <a:rPr lang="en-US" sz="2000"/>
              <a:t> Bầu nhụy phát triển thành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</a:t>
            </a:r>
            <a:r>
              <a:rPr lang="en-US" sz="2000">
                <a:solidFill>
                  <a:srgbClr val="0000FF"/>
                </a:solidFill>
              </a:rPr>
              <a:t>a) Hạt			b) Quả</a:t>
            </a:r>
          </a:p>
        </p:txBody>
      </p:sp>
      <p:sp>
        <p:nvSpPr>
          <p:cNvPr id="4109" name="AutoShape 13"/>
          <p:cNvSpPr>
            <a:spLocks noChangeArrowheads="1"/>
          </p:cNvSpPr>
          <p:nvPr/>
        </p:nvSpPr>
        <p:spPr bwMode="auto">
          <a:xfrm>
            <a:off x="5105400" y="4343400"/>
            <a:ext cx="4038600" cy="2514600"/>
          </a:xfrm>
          <a:prstGeom prst="cloudCallout">
            <a:avLst>
              <a:gd name="adj1" fmla="val -17611"/>
              <a:gd name="adj2" fmla="val -91731"/>
            </a:avLst>
          </a:prstGeom>
          <a:solidFill>
            <a:schemeClr val="accent1"/>
          </a:solidFill>
          <a:ln w="28575">
            <a:solidFill>
              <a:srgbClr val="CC0066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000"/>
              <a:t>Các em hãy đọc thầm phần thông tin, quan sát hình 1SGK/106, suy nghĩ cá nhân (4’), làm các bài tập trên.</a:t>
            </a:r>
          </a:p>
          <a:p>
            <a:pPr algn="ctr"/>
            <a:endParaRPr lang="en-US" sz="2000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457200" y="1447800"/>
            <a:ext cx="2057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/>
              <a:t>Hoạt động 1: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4" grpId="0"/>
      <p:bldP spid="4105" grpId="0"/>
      <p:bldP spid="4106" grpId="0"/>
      <p:bldP spid="4107" grpId="0"/>
      <p:bldP spid="4108" grpId="0"/>
      <p:bldP spid="4109" grpId="0" animBg="1"/>
      <p:bldP spid="41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4419600" y="3429000"/>
            <a:ext cx="304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Tế bào sinh dục cái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419600" y="4724400"/>
            <a:ext cx="226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Bầu nhụy</a:t>
            </a:r>
          </a:p>
        </p:txBody>
      </p:sp>
      <p:pic>
        <p:nvPicPr>
          <p:cNvPr id="5138" name="Picture 18" descr="13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/>
          <a:stretch>
            <a:fillRect/>
          </a:stretch>
        </p:blipFill>
        <p:spPr bwMode="auto">
          <a:xfrm>
            <a:off x="1447800" y="1905000"/>
            <a:ext cx="3048000" cy="3938588"/>
          </a:xfrm>
          <a:prstGeom prst="rect">
            <a:avLst/>
          </a:prstGeom>
          <a:noFill/>
        </p:spPr>
      </p:pic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495800" y="4038600"/>
            <a:ext cx="2260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Noãn </a:t>
            </a: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3505200" y="18288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Hạt phấn</a:t>
            </a: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3505200" y="23622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Ống phấn</a:t>
            </a:r>
          </a:p>
        </p:txBody>
      </p:sp>
      <p:sp>
        <p:nvSpPr>
          <p:cNvPr id="5142" name="WordArt 22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4038600" y="2971800"/>
            <a:ext cx="2590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Tế bào sinh dục đực</a:t>
            </a:r>
          </a:p>
        </p:txBody>
      </p:sp>
      <p:sp>
        <p:nvSpPr>
          <p:cNvPr id="5144" name="Oval 24"/>
          <p:cNvSpPr>
            <a:spLocks noChangeArrowheads="1"/>
          </p:cNvSpPr>
          <p:nvPr/>
        </p:nvSpPr>
        <p:spPr bwMode="auto">
          <a:xfrm>
            <a:off x="2895600" y="6172200"/>
            <a:ext cx="3810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/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6" grpId="0"/>
      <p:bldP spid="5137" grpId="0"/>
      <p:bldP spid="5139" grpId="0"/>
      <p:bldP spid="5140" grpId="0"/>
      <p:bldP spid="5141" grpId="0"/>
      <p:bldP spid="5143" grpId="0"/>
      <p:bldP spid="51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61938" y="1447800"/>
            <a:ext cx="8915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/>
              <a:t>1/ Hiện tượng đầu nhụy nhận được những hạt phấn của nhị gọi là gì?</a:t>
            </a:r>
          </a:p>
          <a:p>
            <a:pPr marL="1257300" lvl="2" indent="-342900">
              <a:spcBef>
                <a:spcPct val="50000"/>
              </a:spcBef>
              <a:buFontTx/>
              <a:buAutoNum type="alphaLcParenR"/>
            </a:pPr>
            <a:r>
              <a:rPr lang="en-US" sz="2000">
                <a:solidFill>
                  <a:srgbClr val="FF0000"/>
                </a:solidFill>
              </a:rPr>
              <a:t>Sự thụ phấn	</a:t>
            </a:r>
            <a:r>
              <a:rPr lang="en-US" sz="2000"/>
              <a:t>		b) Sự thụ tinh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60350" y="1447800"/>
            <a:ext cx="8458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2/ Hiện tượng tế bào sinh dục đực ở đầu ống phấn kết hợp với tế bào sinh dục cái của noãn gọi là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a) Sự thụ phấn		</a:t>
            </a:r>
            <a:r>
              <a:rPr lang="en-US" sz="2000">
                <a:solidFill>
                  <a:srgbClr val="FF0000"/>
                </a:solidFill>
              </a:rPr>
              <a:t>b) Sự thụ tinh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93688" y="1468438"/>
            <a:ext cx="8382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3/ Hợp tử phát triển thành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a) Hạt 			</a:t>
            </a:r>
            <a:r>
              <a:rPr lang="en-US" sz="2000">
                <a:solidFill>
                  <a:srgbClr val="FF0000"/>
                </a:solidFill>
              </a:rPr>
              <a:t>b) Phôi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228600" y="1447800"/>
            <a:ext cx="8763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4/ Noãn phát triển thành gì?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000099"/>
                </a:solidFill>
              </a:rPr>
              <a:t>	</a:t>
            </a:r>
            <a:r>
              <a:rPr lang="en-US" sz="2000">
                <a:solidFill>
                  <a:srgbClr val="FF0000"/>
                </a:solidFill>
              </a:rPr>
              <a:t>a) Hạt</a:t>
            </a:r>
            <a:r>
              <a:rPr lang="en-US" sz="2000"/>
              <a:t>			b) Quả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82575" y="1438275"/>
            <a:ext cx="8001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5/ Bầu nhụy phát triển thành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a) Hạt		</a:t>
            </a:r>
            <a:r>
              <a:rPr lang="en-US" sz="2000">
                <a:solidFill>
                  <a:srgbClr val="000099"/>
                </a:solidFill>
              </a:rPr>
              <a:t>	</a:t>
            </a:r>
            <a:r>
              <a:rPr lang="en-US" sz="2000">
                <a:solidFill>
                  <a:srgbClr val="FF0000"/>
                </a:solidFill>
              </a:rPr>
              <a:t>b) Quả</a:t>
            </a:r>
          </a:p>
        </p:txBody>
      </p:sp>
      <p:sp>
        <p:nvSpPr>
          <p:cNvPr id="6160" name="WordArt 16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sp>
        <p:nvSpPr>
          <p:cNvPr id="6161" name="Text Box 17"/>
          <p:cNvSpPr txBox="1">
            <a:spLocks noChangeArrowheads="1"/>
          </p:cNvSpPr>
          <p:nvPr/>
        </p:nvSpPr>
        <p:spPr bwMode="auto">
          <a:xfrm>
            <a:off x="914400" y="5486400"/>
            <a:ext cx="3259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Noãn phát triển thành hạt</a:t>
            </a:r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1066800" y="4191000"/>
            <a:ext cx="317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000" b="1"/>
              <a:t>Bầu phát triển thành quả</a:t>
            </a:r>
          </a:p>
        </p:txBody>
      </p:sp>
      <p:pic>
        <p:nvPicPr>
          <p:cNvPr id="6163" name="Picture 19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2590800"/>
            <a:ext cx="2590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4" name="AutoShape 20"/>
          <p:cNvSpPr>
            <a:spLocks noChangeArrowheads="1"/>
          </p:cNvSpPr>
          <p:nvPr/>
        </p:nvSpPr>
        <p:spPr bwMode="auto">
          <a:xfrm>
            <a:off x="5867400" y="4572000"/>
            <a:ext cx="2362200" cy="533400"/>
          </a:xfrm>
          <a:prstGeom prst="leftArrow">
            <a:avLst>
              <a:gd name="adj1" fmla="val 62963"/>
              <a:gd name="adj2" fmla="val 144646"/>
            </a:avLst>
          </a:prstGeom>
          <a:solidFill>
            <a:schemeClr val="folHlink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Sự thụ tinh</a:t>
            </a:r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1676400" y="2743200"/>
            <a:ext cx="3124200" cy="685800"/>
          </a:xfrm>
          <a:prstGeom prst="rightArrow">
            <a:avLst>
              <a:gd name="adj1" fmla="val 50000"/>
              <a:gd name="adj2" fmla="val 113889"/>
            </a:avLst>
          </a:prstGeom>
          <a:solidFill>
            <a:srgbClr val="FF99CC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 b="1"/>
              <a:t>Sự thụ phấn</a:t>
            </a:r>
          </a:p>
        </p:txBody>
      </p:sp>
      <p:sp>
        <p:nvSpPr>
          <p:cNvPr id="6166" name="Line 22"/>
          <p:cNvSpPr>
            <a:spLocks noChangeShapeType="1"/>
          </p:cNvSpPr>
          <p:nvPr/>
        </p:nvSpPr>
        <p:spPr bwMode="auto">
          <a:xfrm flipV="1">
            <a:off x="4191000" y="5181600"/>
            <a:ext cx="129540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7" name="Line 23"/>
          <p:cNvSpPr>
            <a:spLocks noChangeShapeType="1"/>
          </p:cNvSpPr>
          <p:nvPr/>
        </p:nvSpPr>
        <p:spPr bwMode="auto">
          <a:xfrm>
            <a:off x="4191000" y="4495800"/>
            <a:ext cx="914400" cy="3048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4876800" y="2895600"/>
            <a:ext cx="76200" cy="284163"/>
          </a:xfrm>
          <a:prstGeom prst="line">
            <a:avLst/>
          </a:prstGeom>
          <a:noFill/>
          <a:ln w="571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 flipH="1">
            <a:off x="6019800" y="2895600"/>
            <a:ext cx="152400" cy="304800"/>
          </a:xfrm>
          <a:prstGeom prst="line">
            <a:avLst/>
          </a:prstGeom>
          <a:noFill/>
          <a:ln w="5715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5486400" y="3144838"/>
            <a:ext cx="0" cy="76200"/>
          </a:xfrm>
          <a:prstGeom prst="line">
            <a:avLst/>
          </a:prstGeom>
          <a:noFill/>
          <a:ln w="76200" cap="rnd">
            <a:solidFill>
              <a:srgbClr val="FFFF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>
            <a:off x="5502275" y="4962525"/>
            <a:ext cx="0" cy="76200"/>
          </a:xfrm>
          <a:prstGeom prst="line">
            <a:avLst/>
          </a:prstGeom>
          <a:noFill/>
          <a:ln w="76200" cap="rnd">
            <a:solidFill>
              <a:srgbClr val="FF99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5497513" y="3048000"/>
            <a:ext cx="0" cy="190500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74" name="Text Box 30"/>
          <p:cNvSpPr txBox="1">
            <a:spLocks noChangeArrowheads="1"/>
          </p:cNvSpPr>
          <p:nvPr/>
        </p:nvSpPr>
        <p:spPr bwMode="auto">
          <a:xfrm>
            <a:off x="250825" y="1470025"/>
            <a:ext cx="89154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sz="2000"/>
              <a:t>1/ Hiện tượng đầu nhụy nhận được những hạt phấn của nhị gọi là gì?</a:t>
            </a:r>
          </a:p>
          <a:p>
            <a:pPr marL="1257300" lvl="2" indent="-342900">
              <a:spcBef>
                <a:spcPct val="50000"/>
              </a:spcBef>
              <a:buFontTx/>
              <a:buAutoNum type="alphaLcParenR"/>
            </a:pPr>
            <a:r>
              <a:rPr lang="en-US" sz="2000"/>
              <a:t>Sự thụ phấn			b) Sự thụ tinh</a:t>
            </a:r>
          </a:p>
        </p:txBody>
      </p:sp>
      <p:sp>
        <p:nvSpPr>
          <p:cNvPr id="6175" name="Text Box 31"/>
          <p:cNvSpPr txBox="1">
            <a:spLocks noChangeArrowheads="1"/>
          </p:cNvSpPr>
          <p:nvPr/>
        </p:nvSpPr>
        <p:spPr bwMode="auto">
          <a:xfrm>
            <a:off x="228600" y="1371600"/>
            <a:ext cx="84582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2/ Hiện tượng tế bào sinh dục đực ở đầu ống phấn kết hợp với tế bào sinh dục cái của noãn gọi là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a) Sự thụ phấn		b) Sự thụ tinh</a:t>
            </a:r>
          </a:p>
        </p:txBody>
      </p:sp>
      <p:sp>
        <p:nvSpPr>
          <p:cNvPr id="6176" name="Text Box 32"/>
          <p:cNvSpPr txBox="1">
            <a:spLocks noChangeArrowheads="1"/>
          </p:cNvSpPr>
          <p:nvPr/>
        </p:nvSpPr>
        <p:spPr bwMode="auto">
          <a:xfrm>
            <a:off x="304800" y="1447800"/>
            <a:ext cx="8382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3/ Hợp tử phát triển thành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a) Hạt 			b) Phôi</a:t>
            </a:r>
          </a:p>
        </p:txBody>
      </p:sp>
      <p:sp>
        <p:nvSpPr>
          <p:cNvPr id="6177" name="Text Box 33"/>
          <p:cNvSpPr txBox="1">
            <a:spLocks noChangeArrowheads="1"/>
          </p:cNvSpPr>
          <p:nvPr/>
        </p:nvSpPr>
        <p:spPr bwMode="auto">
          <a:xfrm>
            <a:off x="250825" y="1458913"/>
            <a:ext cx="8763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4/ Noãn phát triển thành gì?</a:t>
            </a:r>
          </a:p>
          <a:p>
            <a:pPr>
              <a:spcBef>
                <a:spcPct val="50000"/>
              </a:spcBef>
            </a:pPr>
            <a:r>
              <a:rPr lang="en-US" sz="2000">
                <a:solidFill>
                  <a:srgbClr val="000099"/>
                </a:solidFill>
              </a:rPr>
              <a:t>	</a:t>
            </a:r>
            <a:r>
              <a:rPr lang="en-US" sz="2000"/>
              <a:t>a) Hạt			b) Quả</a:t>
            </a:r>
          </a:p>
        </p:txBody>
      </p:sp>
      <p:sp>
        <p:nvSpPr>
          <p:cNvPr id="6178" name="Text Box 34"/>
          <p:cNvSpPr txBox="1">
            <a:spLocks noChangeArrowheads="1"/>
          </p:cNvSpPr>
          <p:nvPr/>
        </p:nvSpPr>
        <p:spPr bwMode="auto">
          <a:xfrm>
            <a:off x="271463" y="1428750"/>
            <a:ext cx="8001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5/ Bầu nhụy phát triển thành gì?</a:t>
            </a:r>
          </a:p>
          <a:p>
            <a:pPr>
              <a:spcBef>
                <a:spcPct val="50000"/>
              </a:spcBef>
            </a:pPr>
            <a:r>
              <a:rPr lang="en-US" sz="2000"/>
              <a:t>	a) Hạt		</a:t>
            </a:r>
            <a:r>
              <a:rPr lang="en-US" sz="2000">
                <a:solidFill>
                  <a:srgbClr val="000099"/>
                </a:solidFill>
              </a:rPr>
              <a:t>	</a:t>
            </a:r>
            <a:r>
              <a:rPr lang="en-US" sz="2000"/>
              <a:t>b) Quả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6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972 C 0.01181 -0.05066 0.02361 -0.09022 0.03403 -0.08652 C 0.04462 -0.08143 0.05729 0.00115 0.0625 0.0192 " pathEditMode="relative" rAng="0" ptsTypes="aaA">
                                      <p:cBhvr>
                                        <p:cTn id="37" dur="2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2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-0.00972 C -0.01736 -0.05066 -0.02848 -0.09022 -0.0382 -0.08652 C -0.04792 -0.08189 -0.0599 0.00092 -0.06441 0.01943 " pathEditMode="relative" rAng="0" ptsTypes="aaA">
                                      <p:cBhvr>
                                        <p:cTn id="42" dur="2000" fill="hold"/>
                                        <p:tgtEl>
                                          <p:spTgt spid="6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6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6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6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6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7" dur="500"/>
                                        <p:tgtEl>
                                          <p:spTgt spid="6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-0.00208 L 0.00122 0.2669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4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9" dur="2000"/>
                                        <p:tgtEl>
                                          <p:spTgt spid="6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9" dur="5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8" dur="500"/>
                                        <p:tgtEl>
                                          <p:spTgt spid="6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6" dur="500"/>
                                        <p:tgtEl>
                                          <p:spTgt spid="6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9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3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2" dur="500"/>
                                        <p:tgtEl>
                                          <p:spTgt spid="6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0" dur="500"/>
                                        <p:tgtEl>
                                          <p:spTgt spid="6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3" dur="500"/>
                                        <p:tgtEl>
                                          <p:spTgt spid="6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/>
      <p:bldP spid="6150" grpId="1"/>
      <p:bldP spid="6151" grpId="0"/>
      <p:bldP spid="6151" grpId="1"/>
      <p:bldP spid="6152" grpId="0"/>
      <p:bldP spid="6152" grpId="1"/>
      <p:bldP spid="6153" grpId="0"/>
      <p:bldP spid="6153" grpId="1"/>
      <p:bldP spid="6154" grpId="0"/>
      <p:bldP spid="6161" grpId="0"/>
      <p:bldP spid="6162" grpId="0"/>
      <p:bldP spid="6164" grpId="0" animBg="1"/>
      <p:bldP spid="6164" grpId="1" animBg="1"/>
      <p:bldP spid="6165" grpId="0" animBg="1"/>
      <p:bldP spid="6165" grpId="1" animBg="1"/>
      <p:bldP spid="6166" grpId="0" animBg="1"/>
      <p:bldP spid="6167" grpId="0" animBg="1"/>
      <p:bldP spid="6168" grpId="0" animBg="1"/>
      <p:bldP spid="6168" grpId="1" animBg="1"/>
      <p:bldP spid="6168" grpId="2" animBg="1"/>
      <p:bldP spid="6169" grpId="0" animBg="1"/>
      <p:bldP spid="6169" grpId="1" animBg="1"/>
      <p:bldP spid="6169" grpId="2" animBg="1"/>
      <p:bldP spid="6170" grpId="0" animBg="1"/>
      <p:bldP spid="6170" grpId="1" animBg="1"/>
      <p:bldP spid="6171" grpId="0" animBg="1"/>
      <p:bldP spid="6173" grpId="0" animBg="1"/>
      <p:bldP spid="6174" grpId="0"/>
      <p:bldP spid="6174" grpId="1"/>
      <p:bldP spid="6175" grpId="0"/>
      <p:bldP spid="6175" grpId="1"/>
      <p:bldP spid="6176" grpId="0"/>
      <p:bldP spid="6176" grpId="1"/>
      <p:bldP spid="6177" grpId="0"/>
      <p:bldP spid="6177" grpId="1"/>
      <p:bldP spid="6178" grpId="0"/>
      <p:bldP spid="617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1371600" y="1600200"/>
            <a:ext cx="708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609600" y="1905000"/>
            <a:ext cx="82296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- Hiện tượng đầu nhụy nhận được những hạt phấn của nhị gọi là </a:t>
            </a:r>
            <a:r>
              <a:rPr lang="en-US" sz="2400">
                <a:solidFill>
                  <a:srgbClr val="0000FF"/>
                </a:solidFill>
              </a:rPr>
              <a:t>sự thụ phấn</a:t>
            </a:r>
            <a:r>
              <a:rPr lang="en-US" sz="2400"/>
              <a:t>.</a:t>
            </a:r>
          </a:p>
          <a:p>
            <a:pPr>
              <a:spcBef>
                <a:spcPct val="50000"/>
              </a:spcBef>
            </a:pPr>
            <a:r>
              <a:rPr lang="en-US" sz="2400"/>
              <a:t>- Hiện tượng tế bào sinh dục đực ở đầu ống phấn kết hợp với tế bào sinh dục cái của noãn gọi là </a:t>
            </a:r>
            <a:r>
              <a:rPr lang="en-US" sz="2400">
                <a:solidFill>
                  <a:srgbClr val="0000FF"/>
                </a:solidFill>
              </a:rPr>
              <a:t>sự thụ tinh</a:t>
            </a:r>
            <a:r>
              <a:rPr lang="en-US" sz="2400"/>
              <a:t>.</a:t>
            </a:r>
          </a:p>
          <a:p>
            <a:pPr>
              <a:spcBef>
                <a:spcPct val="50000"/>
              </a:spcBef>
            </a:pPr>
            <a:r>
              <a:rPr lang="en-US" sz="2400"/>
              <a:t>- Hợp tử phát triển thành </a:t>
            </a:r>
            <a:r>
              <a:rPr lang="en-US" sz="2400">
                <a:solidFill>
                  <a:srgbClr val="0000FF"/>
                </a:solidFill>
              </a:rPr>
              <a:t>phôi</a:t>
            </a:r>
            <a:r>
              <a:rPr lang="en-US" sz="2400"/>
              <a:t>.</a:t>
            </a:r>
          </a:p>
          <a:p>
            <a:pPr>
              <a:spcBef>
                <a:spcPct val="50000"/>
              </a:spcBef>
            </a:pPr>
            <a:r>
              <a:rPr lang="en-US" sz="2400"/>
              <a:t>- Noãn phát triển thành </a:t>
            </a:r>
            <a:r>
              <a:rPr lang="en-US" sz="2400">
                <a:solidFill>
                  <a:srgbClr val="0000FF"/>
                </a:solidFill>
              </a:rPr>
              <a:t>hạt</a:t>
            </a:r>
            <a:r>
              <a:rPr lang="en-US" sz="2400"/>
              <a:t>.</a:t>
            </a:r>
          </a:p>
          <a:p>
            <a:pPr>
              <a:spcBef>
                <a:spcPct val="50000"/>
              </a:spcBef>
            </a:pPr>
            <a:r>
              <a:rPr lang="en-US" sz="2400"/>
              <a:t>- Bầu nhụy phát triển thành </a:t>
            </a:r>
            <a:r>
              <a:rPr lang="en-US" sz="2400">
                <a:solidFill>
                  <a:srgbClr val="0000FF"/>
                </a:solidFill>
              </a:rPr>
              <a:t>quả</a:t>
            </a:r>
            <a:r>
              <a:rPr lang="en-US" sz="2400"/>
              <a:t>.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838200" y="0"/>
            <a:ext cx="7924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28680" name="WordArt 8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838200" y="0"/>
            <a:ext cx="7924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81000" y="1905000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    Ghép các tấm phiếu có nội dung dưới đây vào hình cho phù hợp: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57200" y="3352800"/>
            <a:ext cx="1676400" cy="476250"/>
          </a:xfrm>
          <a:prstGeom prst="rect">
            <a:avLst/>
          </a:prstGeom>
          <a:noFill/>
          <a:ln w="190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CC0066"/>
                </a:solidFill>
              </a:rPr>
              <a:t>Ống phấn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57200" y="4038600"/>
            <a:ext cx="1676400" cy="476250"/>
          </a:xfrm>
          <a:prstGeom prst="rect">
            <a:avLst/>
          </a:prstGeom>
          <a:noFill/>
          <a:ln w="190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CC0066"/>
                </a:solidFill>
              </a:rPr>
              <a:t>Bao phấn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57200" y="2743200"/>
            <a:ext cx="1676400" cy="476250"/>
          </a:xfrm>
          <a:prstGeom prst="rect">
            <a:avLst/>
          </a:prstGeom>
          <a:noFill/>
          <a:ln w="190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err="1">
                <a:solidFill>
                  <a:srgbClr val="CC0066"/>
                </a:solidFill>
              </a:rPr>
              <a:t>Hạt</a:t>
            </a:r>
            <a:r>
              <a:rPr lang="en-US" sz="2400" dirty="0">
                <a:solidFill>
                  <a:srgbClr val="CC0066"/>
                </a:solidFill>
              </a:rPr>
              <a:t> </a:t>
            </a:r>
            <a:r>
              <a:rPr lang="en-US" sz="2400" dirty="0" err="1">
                <a:solidFill>
                  <a:srgbClr val="CC0066"/>
                </a:solidFill>
              </a:rPr>
              <a:t>phấn</a:t>
            </a:r>
            <a:endParaRPr lang="en-US" sz="2400" dirty="0">
              <a:solidFill>
                <a:srgbClr val="CC0066"/>
              </a:solidFill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362200" y="2819400"/>
            <a:ext cx="1676400" cy="476250"/>
          </a:xfrm>
          <a:prstGeom prst="rect">
            <a:avLst/>
          </a:prstGeom>
          <a:noFill/>
          <a:ln w="190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CC0066"/>
                </a:solidFill>
              </a:rPr>
              <a:t>Đầu nhụy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2362200" y="3505200"/>
            <a:ext cx="1676400" cy="476250"/>
          </a:xfrm>
          <a:prstGeom prst="rect">
            <a:avLst/>
          </a:prstGeom>
          <a:noFill/>
          <a:ln w="190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CC0066"/>
                </a:solidFill>
              </a:rPr>
              <a:t>Noãn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362200" y="4191000"/>
            <a:ext cx="1676400" cy="476250"/>
          </a:xfrm>
          <a:prstGeom prst="rect">
            <a:avLst/>
          </a:prstGeom>
          <a:noFill/>
          <a:ln w="190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CC0066"/>
                </a:solidFill>
              </a:rPr>
              <a:t>Vòi nhụy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457200" y="4648200"/>
            <a:ext cx="1676400" cy="476250"/>
          </a:xfrm>
          <a:prstGeom prst="rect">
            <a:avLst/>
          </a:prstGeom>
          <a:noFill/>
          <a:ln w="19050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CC0066"/>
                </a:solidFill>
              </a:rPr>
              <a:t>Bầu nhụy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1524000" y="5334000"/>
            <a:ext cx="3352800" cy="1219200"/>
          </a:xfrm>
          <a:prstGeom prst="wedgeRoundRectCallout">
            <a:avLst>
              <a:gd name="adj1" fmla="val 2037"/>
              <a:gd name="adj2" fmla="val -85028"/>
              <a:gd name="adj3" fmla="val 16667"/>
            </a:avLst>
          </a:prstGeom>
          <a:solidFill>
            <a:schemeClr val="accent1"/>
          </a:solidFill>
          <a:ln w="38100" cap="rnd">
            <a:solidFill>
              <a:srgbClr val="CC0066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000"/>
              <a:t>Các em hãy thảo luận nhóm 4, thi đua làm </a:t>
            </a:r>
          </a:p>
          <a:p>
            <a:pPr algn="ctr"/>
            <a:r>
              <a:rPr lang="en-US" sz="2000"/>
              <a:t>bài tập trên</a:t>
            </a:r>
          </a:p>
        </p:txBody>
      </p:sp>
      <p:pic>
        <p:nvPicPr>
          <p:cNvPr id="7200" name="Picture 32" descr="14"/>
          <p:cNvPicPr>
            <a:picLocks noChangeAspect="1" noChangeArrowheads="1"/>
          </p:cNvPicPr>
          <p:nvPr/>
        </p:nvPicPr>
        <p:blipFill>
          <a:blip r:embed="rId2">
            <a:lum bright="-24000" contrast="12000"/>
          </a:blip>
          <a:srcRect/>
          <a:stretch>
            <a:fillRect/>
          </a:stretch>
        </p:blipFill>
        <p:spPr bwMode="auto">
          <a:xfrm>
            <a:off x="5257800" y="2536825"/>
            <a:ext cx="2879725" cy="4321175"/>
          </a:xfrm>
          <a:prstGeom prst="rect">
            <a:avLst/>
          </a:prstGeom>
          <a:noFill/>
        </p:spPr>
      </p:pic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4419600" y="2590800"/>
            <a:ext cx="854075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4419600" y="4267200"/>
            <a:ext cx="854075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4419600" y="3505200"/>
            <a:ext cx="854075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8153400" y="4495800"/>
            <a:ext cx="854075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8153400" y="5105400"/>
            <a:ext cx="854075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206" name="Text Box 38"/>
          <p:cNvSpPr txBox="1">
            <a:spLocks noChangeArrowheads="1"/>
          </p:cNvSpPr>
          <p:nvPr/>
        </p:nvSpPr>
        <p:spPr bwMode="auto">
          <a:xfrm>
            <a:off x="8153400" y="2590800"/>
            <a:ext cx="854075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207" name="Text Box 39"/>
          <p:cNvSpPr txBox="1">
            <a:spLocks noChangeArrowheads="1"/>
          </p:cNvSpPr>
          <p:nvPr/>
        </p:nvSpPr>
        <p:spPr bwMode="auto">
          <a:xfrm>
            <a:off x="8153400" y="3352800"/>
            <a:ext cx="854075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208" name="WordArt 40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381000" y="1447800"/>
            <a:ext cx="579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 dirty="0" err="1"/>
              <a:t>Hoạt</a:t>
            </a:r>
            <a:r>
              <a:rPr lang="en-US" sz="2000" b="1" u="sng" dirty="0"/>
              <a:t> </a:t>
            </a:r>
            <a:r>
              <a:rPr lang="en-US" sz="2000" b="1" u="sng" dirty="0" err="1" smtClean="0"/>
              <a:t>động</a:t>
            </a:r>
            <a:r>
              <a:rPr lang="en-US" sz="2000" b="1" u="sng" dirty="0" smtClean="0"/>
              <a:t> </a:t>
            </a:r>
            <a:r>
              <a:rPr lang="en-US" sz="2000" b="1" u="sng" dirty="0"/>
              <a:t>2</a:t>
            </a:r>
            <a:r>
              <a:rPr lang="en-US" sz="2000" b="1" dirty="0"/>
              <a:t>: </a:t>
            </a:r>
            <a:r>
              <a:rPr lang="en-US" sz="2000" b="1" dirty="0" err="1">
                <a:solidFill>
                  <a:srgbClr val="0000FF"/>
                </a:solidFill>
              </a:rPr>
              <a:t>Trò</a:t>
            </a:r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 err="1">
                <a:solidFill>
                  <a:srgbClr val="0000FF"/>
                </a:solidFill>
              </a:rPr>
              <a:t>chơi</a:t>
            </a:r>
            <a:r>
              <a:rPr lang="en-US" sz="2000" b="1" dirty="0">
                <a:solidFill>
                  <a:srgbClr val="0000FF"/>
                </a:solidFill>
              </a:rPr>
              <a:t> “</a:t>
            </a:r>
            <a:r>
              <a:rPr lang="en-US" sz="2000" b="1" i="1" dirty="0" err="1">
                <a:solidFill>
                  <a:srgbClr val="0000FF"/>
                </a:solidFill>
              </a:rPr>
              <a:t>Ghép</a:t>
            </a:r>
            <a:r>
              <a:rPr lang="en-US" sz="2000" b="1" i="1" dirty="0">
                <a:solidFill>
                  <a:srgbClr val="0000FF"/>
                </a:solidFill>
              </a:rPr>
              <a:t> </a:t>
            </a:r>
            <a:r>
              <a:rPr lang="en-US" sz="2000" b="1" i="1" dirty="0" err="1">
                <a:solidFill>
                  <a:srgbClr val="0000FF"/>
                </a:solidFill>
              </a:rPr>
              <a:t>chữ</a:t>
            </a:r>
            <a:r>
              <a:rPr lang="en-US" sz="2000" b="1" i="1" dirty="0">
                <a:solidFill>
                  <a:srgbClr val="0000FF"/>
                </a:solidFill>
              </a:rPr>
              <a:t> </a:t>
            </a:r>
            <a:r>
              <a:rPr lang="en-US" sz="2000" b="1" i="1" dirty="0" err="1">
                <a:solidFill>
                  <a:srgbClr val="0000FF"/>
                </a:solidFill>
              </a:rPr>
              <a:t>vào</a:t>
            </a:r>
            <a:r>
              <a:rPr lang="en-US" sz="2000" b="1" i="1" dirty="0">
                <a:solidFill>
                  <a:srgbClr val="0000FF"/>
                </a:solidFill>
              </a:rPr>
              <a:t> </a:t>
            </a:r>
            <a:r>
              <a:rPr lang="en-US" sz="2000" b="1" i="1" dirty="0" err="1">
                <a:solidFill>
                  <a:srgbClr val="0000FF"/>
                </a:solidFill>
              </a:rPr>
              <a:t>hình</a:t>
            </a:r>
            <a:r>
              <a:rPr lang="en-US" sz="2000" b="1" dirty="0">
                <a:solidFill>
                  <a:srgbClr val="0000FF"/>
                </a:solidFill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7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7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7175" grpId="0" animBg="1"/>
      <p:bldP spid="7176" grpId="0" animBg="1"/>
      <p:bldP spid="7177" grpId="0" animBg="1"/>
      <p:bldP spid="7178" grpId="0" animBg="1"/>
      <p:bldP spid="7180" grpId="0" animBg="1"/>
      <p:bldP spid="7181" grpId="0" animBg="1"/>
      <p:bldP spid="7183" grpId="0" animBg="1"/>
      <p:bldP spid="7184" grpId="0" animBg="1"/>
      <p:bldP spid="7201" grpId="0" animBg="1"/>
      <p:bldP spid="7202" grpId="0" animBg="1"/>
      <p:bldP spid="7203" grpId="0" animBg="1"/>
      <p:bldP spid="7204" grpId="0" animBg="1"/>
      <p:bldP spid="7205" grpId="0" animBg="1"/>
      <p:bldP spid="7206" grpId="0" animBg="1"/>
      <p:bldP spid="7207" grpId="0" animBg="1"/>
      <p:bldP spid="72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14"/>
          <p:cNvPicPr>
            <a:picLocks noChangeAspect="1" noChangeArrowheads="1"/>
          </p:cNvPicPr>
          <p:nvPr/>
        </p:nvPicPr>
        <p:blipFill>
          <a:blip r:embed="rId2">
            <a:lum bright="-24000" contrast="12000"/>
          </a:blip>
          <a:srcRect/>
          <a:stretch>
            <a:fillRect/>
          </a:stretch>
        </p:blipFill>
        <p:spPr bwMode="auto">
          <a:xfrm>
            <a:off x="3048000" y="1828800"/>
            <a:ext cx="2879725" cy="4321175"/>
          </a:xfrm>
          <a:prstGeom prst="rect">
            <a:avLst/>
          </a:prstGeom>
          <a:noFill/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600200" y="1905000"/>
            <a:ext cx="1404938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</a:rPr>
              <a:t>Hạt phấn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600200" y="2819400"/>
            <a:ext cx="1404938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</a:rPr>
              <a:t>Vòi nhụy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600200" y="3657600"/>
            <a:ext cx="1404938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</a:rPr>
              <a:t>Ống phấn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5943600" y="1828800"/>
            <a:ext cx="1404938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</a:rPr>
              <a:t>Đầu nhụy</a:t>
            </a:r>
            <a:endParaRPr lang="en-US" sz="2000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5943600" y="2590800"/>
            <a:ext cx="1404938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</a:rPr>
              <a:t>Bao phấn</a:t>
            </a:r>
            <a:endParaRPr lang="en-US" sz="2000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943600" y="3810000"/>
            <a:ext cx="1404938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</a:rPr>
              <a:t>Noãn</a:t>
            </a:r>
            <a:endParaRPr lang="en-US" sz="2000"/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6019800" y="4495800"/>
            <a:ext cx="1404938" cy="376238"/>
          </a:xfrm>
          <a:prstGeom prst="rect">
            <a:avLst/>
          </a:prstGeom>
          <a:noFill/>
          <a:ln w="9525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CC0066"/>
                </a:solidFill>
              </a:rPr>
              <a:t>Bầu nhụy</a:t>
            </a:r>
            <a:endParaRPr lang="en-US" sz="2000"/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838200" y="0"/>
            <a:ext cx="7924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21518" name="WordArt 14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sp>
        <p:nvSpPr>
          <p:cNvPr id="21520" name="Oval 16"/>
          <p:cNvSpPr>
            <a:spLocks noChangeArrowheads="1"/>
          </p:cNvSpPr>
          <p:nvPr/>
        </p:nvSpPr>
        <p:spPr bwMode="auto">
          <a:xfrm>
            <a:off x="228600" y="4648200"/>
            <a:ext cx="2667000" cy="1447800"/>
          </a:xfrm>
          <a:prstGeom prst="ellipse">
            <a:avLst/>
          </a:prstGeom>
          <a:solidFill>
            <a:schemeClr val="accent1"/>
          </a:solidFill>
          <a:ln w="38100" cap="rnd">
            <a:solidFill>
              <a:srgbClr val="FF000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Các nhóm </a:t>
            </a:r>
          </a:p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trình bày kết quả</a:t>
            </a:r>
          </a:p>
          <a:p>
            <a:pPr algn="ctr"/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1981200" y="1905000"/>
            <a:ext cx="990600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22" name="Text Box 18"/>
          <p:cNvSpPr txBox="1">
            <a:spLocks noChangeArrowheads="1"/>
          </p:cNvSpPr>
          <p:nvPr/>
        </p:nvSpPr>
        <p:spPr bwMode="auto">
          <a:xfrm>
            <a:off x="1981200" y="3581400"/>
            <a:ext cx="1006475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1981200" y="2819400"/>
            <a:ext cx="1006475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24" name="Text Box 20"/>
          <p:cNvSpPr txBox="1">
            <a:spLocks noChangeArrowheads="1"/>
          </p:cNvSpPr>
          <p:nvPr/>
        </p:nvSpPr>
        <p:spPr bwMode="auto">
          <a:xfrm>
            <a:off x="5943600" y="3810000"/>
            <a:ext cx="1143000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5943600" y="4419600"/>
            <a:ext cx="1143000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5943600" y="1905000"/>
            <a:ext cx="1066800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auto">
          <a:xfrm>
            <a:off x="5943600" y="2667000"/>
            <a:ext cx="1066800" cy="376238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8" presetClass="exit" presetSubtype="1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8" dur="500"/>
                                        <p:tgtEl>
                                          <p:spTgt spid="21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46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4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2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0" dur="5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8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86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21510" grpId="0" animBg="1"/>
      <p:bldP spid="21511" grpId="0" animBg="1"/>
      <p:bldP spid="21512" grpId="0" animBg="1"/>
      <p:bldP spid="21513" grpId="0" animBg="1"/>
      <p:bldP spid="21514" grpId="0" animBg="1"/>
      <p:bldP spid="21515" grpId="0" animBg="1"/>
      <p:bldP spid="21520" grpId="0" animBg="1"/>
      <p:bldP spid="21520" grpId="1" animBg="1"/>
      <p:bldP spid="21521" grpId="1" animBg="1"/>
      <p:bldP spid="21522" grpId="0" animBg="1"/>
      <p:bldP spid="21522" grpId="1" animBg="1"/>
      <p:bldP spid="21523" grpId="0" animBg="1"/>
      <p:bldP spid="21523" grpId="1" animBg="1"/>
      <p:bldP spid="21524" grpId="0" animBg="1"/>
      <p:bldP spid="21524" grpId="1" animBg="1"/>
      <p:bldP spid="21525" grpId="0" animBg="1"/>
      <p:bldP spid="21525" grpId="1" animBg="1"/>
      <p:bldP spid="21526" grpId="0" animBg="1"/>
      <p:bldP spid="21526" grpId="1" animBg="1"/>
      <p:bldP spid="21527" grpId="0" animBg="1"/>
      <p:bldP spid="2152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838200" y="0"/>
            <a:ext cx="7924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Thứ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hai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ngày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tháng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năm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ctr">
              <a:spcBef>
                <a:spcPct val="50000"/>
              </a:spcBef>
            </a:pP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Khoa</a:t>
            </a:r>
            <a:r>
              <a:rPr lang="en-US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u="sng" dirty="0" err="1" smtClean="0">
                <a:latin typeface="Times New Roman" pitchFamily="18" charset="0"/>
                <a:cs typeface="Times New Roman" pitchFamily="18" charset="0"/>
              </a:rPr>
              <a:t>học</a:t>
            </a:r>
            <a:endParaRPr lang="en-US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000" b="1" u="sng" dirty="0" err="1" smtClean="0"/>
              <a:t>Bài</a:t>
            </a:r>
            <a:r>
              <a:rPr lang="en-US" sz="2000" b="1" u="sng" dirty="0"/>
              <a:t>:</a:t>
            </a:r>
            <a:r>
              <a:rPr lang="en-US" sz="2000" dirty="0"/>
              <a:t> 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28600" y="2057400"/>
            <a:ext cx="89154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-Kể tên một số hoa thụ phấn nhờ côn trùng và một số hoa thụ phấn nhờ gió mà bạn biết?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FF"/>
                </a:solidFill>
              </a:rPr>
              <a:t>-Bạn có nhận xét gì về màu sắc hoặc hương thơm của hoa thụ phấn nhờ côn trùng và hoa thụ phấn nhờ gió?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1676400" y="4419600"/>
            <a:ext cx="6629400" cy="1524000"/>
          </a:xfrm>
          <a:prstGeom prst="wedgeEllipseCallout">
            <a:avLst>
              <a:gd name="adj1" fmla="val -26750"/>
              <a:gd name="adj2" fmla="val -76565"/>
            </a:avLst>
          </a:prstGeom>
          <a:solidFill>
            <a:srgbClr val="FFFF99"/>
          </a:solidFill>
          <a:ln w="28575">
            <a:solidFill>
              <a:srgbClr val="FF66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2000"/>
              <a:t>Các em hãy quan sát hình 3, 4, 5/SGK, kết hợp hiểu biết của mình và thảo luận nhóm đôi (4’) để trả lời các câu hỏi trên.</a:t>
            </a:r>
          </a:p>
        </p:txBody>
      </p:sp>
      <p:sp>
        <p:nvSpPr>
          <p:cNvPr id="8200" name="WordArt 8"/>
          <p:cNvSpPr>
            <a:spLocks noChangeArrowheads="1" noChangeShapeType="1" noTextEdit="1"/>
          </p:cNvSpPr>
          <p:nvPr/>
        </p:nvSpPr>
        <p:spPr bwMode="auto">
          <a:xfrm>
            <a:off x="2057400" y="914400"/>
            <a:ext cx="563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CC0066"/>
                  </a:solidFill>
                  <a:round/>
                  <a:headEnd/>
                  <a:tailEnd/>
                </a:ln>
                <a:solidFill>
                  <a:srgbClr val="CC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SỰ SINH SẢN CỦA THỰC VẬT CÓ HOA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81000" y="1600200"/>
            <a:ext cx="1981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u="sng"/>
              <a:t>Hoạt động 3: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124200" y="4495800"/>
            <a:ext cx="3657600" cy="974725"/>
          </a:xfrm>
          <a:prstGeom prst="rect">
            <a:avLst/>
          </a:prstGeom>
          <a:noFill/>
          <a:ln w="28575">
            <a:solidFill>
              <a:srgbClr val="00CC00"/>
            </a:solidFill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>
                <a:solidFill>
                  <a:srgbClr val="CC3399"/>
                </a:solidFill>
              </a:rPr>
              <a:t>Các nhóm hãy báo cáo kết quả thảo luận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22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 animBg="1"/>
      <p:bldP spid="8199" grpId="1" animBg="1"/>
      <p:bldP spid="8201" grpId="0"/>
      <p:bldP spid="820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56</TotalTime>
  <Words>1296</Words>
  <Application>Microsoft Office PowerPoint</Application>
  <PresentationFormat>On-screen Show (4:3)</PresentationFormat>
  <Paragraphs>170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Origin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10</cp:revision>
  <dcterms:created xsi:type="dcterms:W3CDTF">2014-02-12T07:11:03Z</dcterms:created>
  <dcterms:modified xsi:type="dcterms:W3CDTF">2014-02-13T03:00:05Z</dcterms:modified>
</cp:coreProperties>
</file>